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2" r:id="rId3"/>
    <p:sldMasterId id="214748367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embeddedFontLst>
    <p:embeddedFont>
      <p:font typeface="EB Garamond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EBGaramond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EBGaramond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EBGaramond-bold.fntdata"/><Relationship Id="rId6" Type="http://schemas.openxmlformats.org/officeDocument/2006/relationships/slide" Target="slides/slide1.xml"/><Relationship Id="rId18" Type="http://schemas.openxmlformats.org/officeDocument/2006/relationships/font" Target="fonts/EBGaramond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19557fa2c8c_0_4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g19557fa2c8c_0_4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/>
          <p:nvPr>
            <p:ph type="ctrTitle"/>
          </p:nvPr>
        </p:nvSpPr>
        <p:spPr>
          <a:xfrm>
            <a:off x="1167493" y="1122363"/>
            <a:ext cx="7096933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b="1" sz="6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1167493" y="3602038"/>
            <a:ext cx="9500507" cy="806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/>
          <p:nvPr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dk2"/>
          </a:solidFill>
          <a:ln cap="flat" cmpd="sng" w="12700">
            <a:solidFill>
              <a:srgbClr val="B1973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1" y="4571999"/>
            <a:ext cx="1118508" cy="1118508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1" y="5739492"/>
            <a:ext cx="1118508" cy="1118508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" name="Google Shape;20;p2"/>
          <p:cNvGrpSpPr/>
          <p:nvPr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21" name="Google Shape;21;p2"/>
            <p:cNvSpPr/>
            <p:nvPr/>
          </p:nvSpPr>
          <p:spPr>
            <a:xfrm rot="-5400000">
              <a:off x="10667433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 flipH="1" rot="5400000">
              <a:off x="9499940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" name="Google Shape;23;p2"/>
          <p:cNvSpPr/>
          <p:nvPr/>
        </p:nvSpPr>
        <p:spPr>
          <a:xfrm>
            <a:off x="0" y="-1"/>
            <a:ext cx="1167493" cy="1167493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11024507" y="4580708"/>
            <a:ext cx="1167493" cy="2277292"/>
          </a:xfrm>
          <a:custGeom>
            <a:rect b="b" l="l" r="r" t="t"/>
            <a:pathLst>
              <a:path extrusionOk="0" h="2272167" w="1167493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2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1"/>
          <p:cNvSpPr txBox="1"/>
          <p:nvPr>
            <p:ph type="title"/>
          </p:nvPr>
        </p:nvSpPr>
        <p:spPr>
          <a:xfrm>
            <a:off x="1798721" y="1684338"/>
            <a:ext cx="8594558" cy="2810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Arial"/>
              <a:buNone/>
              <a:defRPr sz="4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1"/>
          <p:cNvSpPr txBox="1"/>
          <p:nvPr>
            <p:ph idx="1" type="body"/>
          </p:nvPr>
        </p:nvSpPr>
        <p:spPr>
          <a:xfrm>
            <a:off x="381000" y="519405"/>
            <a:ext cx="1364297" cy="10945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BB10E"/>
              </a:buClr>
              <a:buSzPts val="23900"/>
              <a:buNone/>
              <a:defRPr b="1" sz="23900">
                <a:solidFill>
                  <a:srgbClr val="DBB10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11"/>
          <p:cNvSpPr txBox="1"/>
          <p:nvPr>
            <p:ph idx="2" type="body"/>
          </p:nvPr>
        </p:nvSpPr>
        <p:spPr>
          <a:xfrm>
            <a:off x="6881813" y="4494213"/>
            <a:ext cx="3511550" cy="679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6" name="Google Shape;116;p11"/>
          <p:cNvSpPr txBox="1"/>
          <p:nvPr>
            <p:ph idx="3" type="body"/>
          </p:nvPr>
        </p:nvSpPr>
        <p:spPr>
          <a:xfrm>
            <a:off x="10609104" y="3399692"/>
            <a:ext cx="1364297" cy="10945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BB10E"/>
              </a:buClr>
              <a:buSzPts val="23900"/>
              <a:buNone/>
              <a:defRPr b="1" sz="23900">
                <a:solidFill>
                  <a:srgbClr val="DBB10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" name="Google Shape;117;p11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ole team">
  <p:cSld name="Whole team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2"/>
          <p:cNvSpPr txBox="1"/>
          <p:nvPr>
            <p:ph type="title"/>
          </p:nvPr>
        </p:nvSpPr>
        <p:spPr>
          <a:xfrm>
            <a:off x="750430" y="381000"/>
            <a:ext cx="1067814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2"/>
          <p:cNvSpPr/>
          <p:nvPr>
            <p:ph idx="2" type="pic"/>
          </p:nvPr>
        </p:nvSpPr>
        <p:spPr>
          <a:xfrm>
            <a:off x="750429" y="2068734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Google Shape;121;p12"/>
          <p:cNvSpPr txBox="1"/>
          <p:nvPr>
            <p:ph idx="1" type="body"/>
          </p:nvPr>
        </p:nvSpPr>
        <p:spPr>
          <a:xfrm>
            <a:off x="750430" y="299454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12"/>
          <p:cNvSpPr txBox="1"/>
          <p:nvPr>
            <p:ph idx="3" type="body"/>
          </p:nvPr>
        </p:nvSpPr>
        <p:spPr>
          <a:xfrm>
            <a:off x="750429" y="337979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12"/>
          <p:cNvSpPr/>
          <p:nvPr>
            <p:ph idx="4" type="pic"/>
          </p:nvPr>
        </p:nvSpPr>
        <p:spPr>
          <a:xfrm>
            <a:off x="3549397" y="2068734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24" name="Google Shape;124;p12"/>
          <p:cNvSpPr txBox="1"/>
          <p:nvPr>
            <p:ph idx="5" type="body"/>
          </p:nvPr>
        </p:nvSpPr>
        <p:spPr>
          <a:xfrm>
            <a:off x="3549398" y="299454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" name="Google Shape;125;p12"/>
          <p:cNvSpPr txBox="1"/>
          <p:nvPr>
            <p:ph idx="6" type="body"/>
          </p:nvPr>
        </p:nvSpPr>
        <p:spPr>
          <a:xfrm>
            <a:off x="3549397" y="337979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p12"/>
          <p:cNvSpPr/>
          <p:nvPr>
            <p:ph idx="7" type="pic"/>
          </p:nvPr>
        </p:nvSpPr>
        <p:spPr>
          <a:xfrm>
            <a:off x="6348367" y="2068734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27" name="Google Shape;127;p12"/>
          <p:cNvSpPr txBox="1"/>
          <p:nvPr>
            <p:ph idx="8" type="body"/>
          </p:nvPr>
        </p:nvSpPr>
        <p:spPr>
          <a:xfrm>
            <a:off x="6348368" y="299454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" name="Google Shape;128;p12"/>
          <p:cNvSpPr txBox="1"/>
          <p:nvPr>
            <p:ph idx="9" type="body"/>
          </p:nvPr>
        </p:nvSpPr>
        <p:spPr>
          <a:xfrm>
            <a:off x="6348367" y="337979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12"/>
          <p:cNvSpPr/>
          <p:nvPr>
            <p:ph idx="13" type="pic"/>
          </p:nvPr>
        </p:nvSpPr>
        <p:spPr>
          <a:xfrm>
            <a:off x="9147335" y="2068734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30" name="Google Shape;130;p12"/>
          <p:cNvSpPr txBox="1"/>
          <p:nvPr>
            <p:ph idx="14" type="body"/>
          </p:nvPr>
        </p:nvSpPr>
        <p:spPr>
          <a:xfrm>
            <a:off x="9147336" y="299454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" name="Google Shape;131;p12"/>
          <p:cNvSpPr txBox="1"/>
          <p:nvPr>
            <p:ph idx="15" type="body"/>
          </p:nvPr>
        </p:nvSpPr>
        <p:spPr>
          <a:xfrm>
            <a:off x="9147335" y="337979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2" name="Google Shape;132;p12"/>
          <p:cNvSpPr/>
          <p:nvPr>
            <p:ph idx="16" type="pic"/>
          </p:nvPr>
        </p:nvSpPr>
        <p:spPr>
          <a:xfrm>
            <a:off x="750429" y="4118551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33" name="Google Shape;133;p12"/>
          <p:cNvSpPr txBox="1"/>
          <p:nvPr>
            <p:ph idx="17" type="body"/>
          </p:nvPr>
        </p:nvSpPr>
        <p:spPr>
          <a:xfrm>
            <a:off x="750430" y="5044362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4" name="Google Shape;134;p12"/>
          <p:cNvSpPr txBox="1"/>
          <p:nvPr>
            <p:ph idx="18" type="body"/>
          </p:nvPr>
        </p:nvSpPr>
        <p:spPr>
          <a:xfrm>
            <a:off x="750429" y="5429608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5" name="Google Shape;135;p12"/>
          <p:cNvSpPr/>
          <p:nvPr>
            <p:ph idx="19" type="pic"/>
          </p:nvPr>
        </p:nvSpPr>
        <p:spPr>
          <a:xfrm>
            <a:off x="3549397" y="4118551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Google Shape;136;p12"/>
          <p:cNvSpPr txBox="1"/>
          <p:nvPr>
            <p:ph idx="20" type="body"/>
          </p:nvPr>
        </p:nvSpPr>
        <p:spPr>
          <a:xfrm>
            <a:off x="3549398" y="5044362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12"/>
          <p:cNvSpPr txBox="1"/>
          <p:nvPr>
            <p:ph idx="21" type="body"/>
          </p:nvPr>
        </p:nvSpPr>
        <p:spPr>
          <a:xfrm>
            <a:off x="3549397" y="5429608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" name="Google Shape;138;p12"/>
          <p:cNvSpPr/>
          <p:nvPr>
            <p:ph idx="22" type="pic"/>
          </p:nvPr>
        </p:nvSpPr>
        <p:spPr>
          <a:xfrm>
            <a:off x="6348367" y="4118551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p12"/>
          <p:cNvSpPr txBox="1"/>
          <p:nvPr>
            <p:ph idx="23" type="body"/>
          </p:nvPr>
        </p:nvSpPr>
        <p:spPr>
          <a:xfrm>
            <a:off x="6348368" y="5044362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" name="Google Shape;140;p12"/>
          <p:cNvSpPr txBox="1"/>
          <p:nvPr>
            <p:ph idx="24" type="body"/>
          </p:nvPr>
        </p:nvSpPr>
        <p:spPr>
          <a:xfrm>
            <a:off x="6348367" y="5429608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" name="Google Shape;141;p12"/>
          <p:cNvSpPr/>
          <p:nvPr>
            <p:ph idx="25" type="pic"/>
          </p:nvPr>
        </p:nvSpPr>
        <p:spPr>
          <a:xfrm>
            <a:off x="9147335" y="4118551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42" name="Google Shape;142;p12"/>
          <p:cNvSpPr txBox="1"/>
          <p:nvPr>
            <p:ph idx="26" type="body"/>
          </p:nvPr>
        </p:nvSpPr>
        <p:spPr>
          <a:xfrm>
            <a:off x="9147336" y="5044362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" name="Google Shape;143;p12"/>
          <p:cNvSpPr txBox="1"/>
          <p:nvPr>
            <p:ph idx="27" type="body"/>
          </p:nvPr>
        </p:nvSpPr>
        <p:spPr>
          <a:xfrm>
            <a:off x="9147335" y="5429608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12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meline">
  <p:cSld name="Timeline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3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3"/>
          <p:cNvSpPr/>
          <p:nvPr/>
        </p:nvSpPr>
        <p:spPr>
          <a:xfrm flipH="1" rot="5400000">
            <a:off x="1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3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13"/>
          <p:cNvSpPr txBox="1"/>
          <p:nvPr>
            <p:ph idx="1" type="body"/>
          </p:nvPr>
        </p:nvSpPr>
        <p:spPr>
          <a:xfrm>
            <a:off x="1167493" y="2087561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13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Title and Content">
  <p:cSld name="2 Title and Content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4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14"/>
          <p:cNvSpPr txBox="1"/>
          <p:nvPr>
            <p:ph idx="1" type="body"/>
          </p:nvPr>
        </p:nvSpPr>
        <p:spPr>
          <a:xfrm>
            <a:off x="1167493" y="2528203"/>
            <a:ext cx="4663440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4" name="Google Shape;154;p14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4"/>
          <p:cNvSpPr/>
          <p:nvPr/>
        </p:nvSpPr>
        <p:spPr>
          <a:xfrm flipH="1">
            <a:off x="8580896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4"/>
          <p:cNvSpPr/>
          <p:nvPr/>
        </p:nvSpPr>
        <p:spPr>
          <a:xfrm>
            <a:off x="1" y="0"/>
            <a:ext cx="933856" cy="933856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7" name="Google Shape;157;p14"/>
          <p:cNvGrpSpPr/>
          <p:nvPr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158" name="Google Shape;158;p14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4"/>
            <p:cNvSpPr/>
            <p:nvPr/>
          </p:nvSpPr>
          <p:spPr>
            <a:xfrm flipH="1" rot="5400000">
              <a:off x="7056329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0" name="Google Shape;160;p14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1" name="Google Shape;161;p14"/>
          <p:cNvSpPr txBox="1"/>
          <p:nvPr>
            <p:ph idx="2" type="body"/>
          </p:nvPr>
        </p:nvSpPr>
        <p:spPr>
          <a:xfrm>
            <a:off x="6283235" y="2528203"/>
            <a:ext cx="4663440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2" name="Google Shape;162;p14"/>
          <p:cNvSpPr txBox="1"/>
          <p:nvPr>
            <p:ph idx="3" type="body"/>
          </p:nvPr>
        </p:nvSpPr>
        <p:spPr>
          <a:xfrm>
            <a:off x="1167493" y="2005689"/>
            <a:ext cx="4663440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3" name="Google Shape;163;p14"/>
          <p:cNvSpPr txBox="1"/>
          <p:nvPr>
            <p:ph idx="4" type="body"/>
          </p:nvPr>
        </p:nvSpPr>
        <p:spPr>
          <a:xfrm>
            <a:off x="6283235" y="2005689"/>
            <a:ext cx="4663440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16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73" name="Google Shape;173;p1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1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1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7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17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17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17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17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8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18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5" name="Google Shape;185;p18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18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18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0" name="Google Shape;190;p19"/>
          <p:cNvSpPr txBox="1"/>
          <p:nvPr>
            <p:ph idx="1" type="body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1" name="Google Shape;191;p19"/>
          <p:cNvSpPr txBox="1"/>
          <p:nvPr>
            <p:ph idx="2" type="body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2" name="Google Shape;192;p19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3" name="Google Shape;193;p19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19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0"/>
          <p:cNvSpPr txBox="1"/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20"/>
          <p:cNvSpPr txBox="1"/>
          <p:nvPr>
            <p:ph idx="1" type="body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98" name="Google Shape;198;p20"/>
          <p:cNvSpPr txBox="1"/>
          <p:nvPr>
            <p:ph idx="2" type="body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9" name="Google Shape;199;p20"/>
          <p:cNvSpPr txBox="1"/>
          <p:nvPr>
            <p:ph idx="3" type="body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00" name="Google Shape;200;p20"/>
          <p:cNvSpPr txBox="1"/>
          <p:nvPr>
            <p:ph idx="4" type="body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1" name="Google Shape;201;p20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20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20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1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21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21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21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/>
          <p:nvPr>
            <p:ph idx="1" type="body"/>
          </p:nvPr>
        </p:nvSpPr>
        <p:spPr>
          <a:xfrm>
            <a:off x="1167493" y="2017467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3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3"/>
          <p:cNvSpPr/>
          <p:nvPr/>
        </p:nvSpPr>
        <p:spPr>
          <a:xfrm flipH="1">
            <a:off x="8580896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3"/>
          <p:cNvSpPr/>
          <p:nvPr/>
        </p:nvSpPr>
        <p:spPr>
          <a:xfrm>
            <a:off x="1" y="0"/>
            <a:ext cx="933856" cy="933856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" name="Google Shape;31;p3"/>
          <p:cNvGrpSpPr/>
          <p:nvPr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32" name="Google Shape;32;p3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 flipH="1" rot="5400000">
              <a:off x="7056329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p3"/>
          <p:cNvSpPr txBox="1"/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400"/>
              <a:buFont typeface="Arial"/>
              <a:buNone/>
              <a:defRPr b="1">
                <a:solidFill>
                  <a:schemeClr val="accent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2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22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2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3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23"/>
          <p:cNvSpPr txBox="1"/>
          <p:nvPr>
            <p:ph idx="1" type="body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16" name="Google Shape;216;p23"/>
          <p:cNvSpPr txBox="1"/>
          <p:nvPr>
            <p:ph idx="2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17" name="Google Shape;217;p23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8" name="Google Shape;218;p23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23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4"/>
          <p:cNvSpPr txBox="1"/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2" name="Google Shape;222;p24"/>
          <p:cNvSpPr/>
          <p:nvPr>
            <p:ph idx="2" type="pic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223" name="Google Shape;223;p24"/>
          <p:cNvSpPr txBox="1"/>
          <p:nvPr>
            <p:ph idx="1" type="body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24" name="Google Shape;224;p24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24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" name="Google Shape;226;p24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9" name="Google Shape;229;p25"/>
          <p:cNvSpPr txBox="1"/>
          <p:nvPr>
            <p:ph idx="1" type="body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0" name="Google Shape;230;p2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2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2" name="Google Shape;232;p2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6"/>
          <p:cNvSpPr txBox="1"/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5" name="Google Shape;235;p26"/>
          <p:cNvSpPr txBox="1"/>
          <p:nvPr>
            <p:ph idx="1" type="body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6" name="Google Shape;236;p26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7" name="Google Shape;237;p26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8" name="Google Shape;238;p26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Title and Content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" type="body"/>
          </p:nvPr>
        </p:nvSpPr>
        <p:spPr>
          <a:xfrm>
            <a:off x="1167491" y="2526318"/>
            <a:ext cx="3218688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4"/>
          <p:cNvSpPr/>
          <p:nvPr/>
        </p:nvSpPr>
        <p:spPr>
          <a:xfrm rot="5400000">
            <a:off x="8580896" y="0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4"/>
          <p:cNvSpPr/>
          <p:nvPr/>
        </p:nvSpPr>
        <p:spPr>
          <a:xfrm>
            <a:off x="-2364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"/>
          <p:cNvSpPr/>
          <p:nvPr/>
        </p:nvSpPr>
        <p:spPr>
          <a:xfrm flipH="1" rot="5400000">
            <a:off x="11258144" y="5924144"/>
            <a:ext cx="933856" cy="933856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1" name="Google Shape;41;p4"/>
          <p:cNvGrpSpPr/>
          <p:nvPr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42" name="Google Shape;42;p4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4"/>
            <p:cNvSpPr/>
            <p:nvPr/>
          </p:nvSpPr>
          <p:spPr>
            <a:xfrm flipH="1" rot="5400000">
              <a:off x="7056329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" name="Google Shape;44;p4"/>
          <p:cNvSpPr txBox="1"/>
          <p:nvPr>
            <p:ph idx="2" type="body"/>
          </p:nvPr>
        </p:nvSpPr>
        <p:spPr>
          <a:xfrm>
            <a:off x="4683787" y="2526318"/>
            <a:ext cx="3173279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3" type="body"/>
          </p:nvPr>
        </p:nvSpPr>
        <p:spPr>
          <a:xfrm>
            <a:off x="1167493" y="2003804"/>
            <a:ext cx="3173278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4" type="body"/>
          </p:nvPr>
        </p:nvSpPr>
        <p:spPr>
          <a:xfrm>
            <a:off x="4683788" y="2003804"/>
            <a:ext cx="3173278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5" type="body"/>
          </p:nvPr>
        </p:nvSpPr>
        <p:spPr>
          <a:xfrm>
            <a:off x="8200082" y="2526318"/>
            <a:ext cx="3173279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6" type="body"/>
          </p:nvPr>
        </p:nvSpPr>
        <p:spPr>
          <a:xfrm>
            <a:off x="8200083" y="2003804"/>
            <a:ext cx="3173278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">
  <p:cSld name="Section titl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"/>
          <p:cNvSpPr/>
          <p:nvPr/>
        </p:nvSpPr>
        <p:spPr>
          <a:xfrm>
            <a:off x="0" y="0"/>
            <a:ext cx="8025490" cy="6858000"/>
          </a:xfrm>
          <a:custGeom>
            <a:rect b="b" l="l" r="r" t="t"/>
            <a:pathLst>
              <a:path extrusionOk="0" h="6858000" w="802549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5"/>
          <p:cNvSpPr txBox="1"/>
          <p:nvPr>
            <p:ph type="ctrTitle"/>
          </p:nvPr>
        </p:nvSpPr>
        <p:spPr>
          <a:xfrm>
            <a:off x="1167494" y="1059400"/>
            <a:ext cx="6245912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b="1" sz="6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" type="subTitle"/>
          </p:nvPr>
        </p:nvSpPr>
        <p:spPr>
          <a:xfrm>
            <a:off x="1167494" y="3539075"/>
            <a:ext cx="6245912" cy="14061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grpSp>
        <p:nvGrpSpPr>
          <p:cNvPr id="54" name="Google Shape;54;p5"/>
          <p:cNvGrpSpPr/>
          <p:nvPr/>
        </p:nvGrpSpPr>
        <p:grpSpPr>
          <a:xfrm rot="-54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55" name="Google Shape;55;p5"/>
            <p:cNvSpPr/>
            <p:nvPr/>
          </p:nvSpPr>
          <p:spPr>
            <a:xfrm rot="-5400000">
              <a:off x="10667433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5"/>
            <p:cNvSpPr/>
            <p:nvPr/>
          </p:nvSpPr>
          <p:spPr>
            <a:xfrm flipH="1" rot="5400000">
              <a:off x="9499940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5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5"/>
          <p:cNvSpPr/>
          <p:nvPr/>
        </p:nvSpPr>
        <p:spPr>
          <a:xfrm flipH="1">
            <a:off x="8580896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aph">
  <p:cSld name="Graph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6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6"/>
          <p:cNvSpPr txBox="1"/>
          <p:nvPr>
            <p:ph idx="1" type="body"/>
          </p:nvPr>
        </p:nvSpPr>
        <p:spPr>
          <a:xfrm>
            <a:off x="1167493" y="2087561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6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6"/>
          <p:cNvSpPr/>
          <p:nvPr/>
        </p:nvSpPr>
        <p:spPr>
          <a:xfrm flipH="1" rot="5400000">
            <a:off x="1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6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/>
          <p:nvPr/>
        </p:nvSpPr>
        <p:spPr>
          <a:xfrm>
            <a:off x="0" y="2285998"/>
            <a:ext cx="12208822" cy="45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7"/>
          <p:cNvSpPr/>
          <p:nvPr/>
        </p:nvSpPr>
        <p:spPr>
          <a:xfrm flipH="1">
            <a:off x="8597718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7"/>
          <p:cNvSpPr/>
          <p:nvPr/>
        </p:nvSpPr>
        <p:spPr>
          <a:xfrm>
            <a:off x="1" y="0"/>
            <a:ext cx="933856" cy="933856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7"/>
          <p:cNvSpPr/>
          <p:nvPr/>
        </p:nvSpPr>
        <p:spPr>
          <a:xfrm rot="-5400000">
            <a:off x="10344100" y="438098"/>
            <a:ext cx="2285999" cy="1409801"/>
          </a:xfrm>
          <a:custGeom>
            <a:rect b="b" l="l" r="r" t="t"/>
            <a:pathLst>
              <a:path extrusionOk="0" h="1167493" w="1881641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7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7"/>
          <p:cNvSpPr txBox="1"/>
          <p:nvPr>
            <p:ph idx="1" type="body"/>
          </p:nvPr>
        </p:nvSpPr>
        <p:spPr>
          <a:xfrm>
            <a:off x="1167492" y="2653167"/>
            <a:ext cx="9779183" cy="34364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2" name="Google Shape;72;p7"/>
          <p:cNvSpPr txBox="1"/>
          <p:nvPr>
            <p:ph idx="12" type="sldNum"/>
          </p:nvPr>
        </p:nvSpPr>
        <p:spPr>
          <a:xfrm>
            <a:off x="10206318" y="6356350"/>
            <a:ext cx="160468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am">
  <p:cSld name="Team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8"/>
          <p:cNvSpPr/>
          <p:nvPr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8"/>
          <p:cNvSpPr txBox="1"/>
          <p:nvPr>
            <p:ph type="title"/>
          </p:nvPr>
        </p:nvSpPr>
        <p:spPr>
          <a:xfrm>
            <a:off x="750430" y="381000"/>
            <a:ext cx="8401624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8"/>
          <p:cNvSpPr/>
          <p:nvPr>
            <p:ph idx="2" type="pic"/>
          </p:nvPr>
        </p:nvSpPr>
        <p:spPr>
          <a:xfrm>
            <a:off x="750429" y="2227758"/>
            <a:ext cx="1200374" cy="1201242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8"/>
          <p:cNvSpPr txBox="1"/>
          <p:nvPr>
            <p:ph idx="1" type="body"/>
          </p:nvPr>
        </p:nvSpPr>
        <p:spPr>
          <a:xfrm>
            <a:off x="2123351" y="2426400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3" type="body"/>
          </p:nvPr>
        </p:nvSpPr>
        <p:spPr>
          <a:xfrm>
            <a:off x="2123350" y="2811646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8"/>
          <p:cNvSpPr/>
          <p:nvPr>
            <p:ph idx="4" type="pic"/>
          </p:nvPr>
        </p:nvSpPr>
        <p:spPr>
          <a:xfrm>
            <a:off x="5495813" y="2227758"/>
            <a:ext cx="1200374" cy="1201242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8"/>
          <p:cNvSpPr txBox="1"/>
          <p:nvPr>
            <p:ph idx="5" type="body"/>
          </p:nvPr>
        </p:nvSpPr>
        <p:spPr>
          <a:xfrm>
            <a:off x="6870817" y="242256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8"/>
          <p:cNvSpPr txBox="1"/>
          <p:nvPr>
            <p:ph idx="6" type="body"/>
          </p:nvPr>
        </p:nvSpPr>
        <p:spPr>
          <a:xfrm>
            <a:off x="6870816" y="280781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8"/>
          <p:cNvSpPr/>
          <p:nvPr>
            <p:ph idx="7" type="pic"/>
          </p:nvPr>
        </p:nvSpPr>
        <p:spPr>
          <a:xfrm>
            <a:off x="750429" y="4254273"/>
            <a:ext cx="1200374" cy="1201242"/>
          </a:xfrm>
          <a:prstGeom prst="rect">
            <a:avLst/>
          </a:prstGeom>
          <a:noFill/>
          <a:ln>
            <a:noFill/>
          </a:ln>
        </p:spPr>
      </p:sp>
      <p:sp>
        <p:nvSpPr>
          <p:cNvPr id="83" name="Google Shape;83;p8"/>
          <p:cNvSpPr txBox="1"/>
          <p:nvPr>
            <p:ph idx="8" type="body"/>
          </p:nvPr>
        </p:nvSpPr>
        <p:spPr>
          <a:xfrm>
            <a:off x="2123351" y="4498793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8"/>
          <p:cNvSpPr txBox="1"/>
          <p:nvPr>
            <p:ph idx="9" type="body"/>
          </p:nvPr>
        </p:nvSpPr>
        <p:spPr>
          <a:xfrm>
            <a:off x="2123350" y="4884039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8"/>
          <p:cNvSpPr/>
          <p:nvPr>
            <p:ph idx="13" type="pic"/>
          </p:nvPr>
        </p:nvSpPr>
        <p:spPr>
          <a:xfrm>
            <a:off x="5495813" y="4254273"/>
            <a:ext cx="1200374" cy="1201242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8"/>
          <p:cNvSpPr txBox="1"/>
          <p:nvPr>
            <p:ph idx="14" type="body"/>
          </p:nvPr>
        </p:nvSpPr>
        <p:spPr>
          <a:xfrm>
            <a:off x="6870817" y="4498793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" name="Google Shape;87;p8"/>
          <p:cNvSpPr txBox="1"/>
          <p:nvPr>
            <p:ph idx="15" type="body"/>
          </p:nvPr>
        </p:nvSpPr>
        <p:spPr>
          <a:xfrm>
            <a:off x="6870816" y="4884039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8"/>
          <p:cNvSpPr txBox="1"/>
          <p:nvPr>
            <p:ph idx="12" type="sldNum"/>
          </p:nvPr>
        </p:nvSpPr>
        <p:spPr>
          <a:xfrm>
            <a:off x="8332334" y="6356350"/>
            <a:ext cx="11674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8"/>
          <p:cNvSpPr/>
          <p:nvPr/>
        </p:nvSpPr>
        <p:spPr>
          <a:xfrm flipH="1" rot="5400000">
            <a:off x="9499940" y="355410"/>
            <a:ext cx="1881641" cy="1167493"/>
          </a:xfrm>
          <a:custGeom>
            <a:rect b="b" l="l" r="r" t="t"/>
            <a:pathLst>
              <a:path extrusionOk="0" h="1167493" w="1881641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8"/>
          <p:cNvSpPr/>
          <p:nvPr/>
        </p:nvSpPr>
        <p:spPr>
          <a:xfrm flipH="1">
            <a:off x="10866436" y="1879977"/>
            <a:ext cx="1325563" cy="1325563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8"/>
          <p:cNvSpPr/>
          <p:nvPr/>
        </p:nvSpPr>
        <p:spPr>
          <a:xfrm>
            <a:off x="11024507" y="-1664"/>
            <a:ext cx="1167494" cy="1881641"/>
          </a:xfrm>
          <a:custGeom>
            <a:rect b="b" l="l" r="r" t="t"/>
            <a:pathLst>
              <a:path extrusionOk="0" h="1881641" w="1167494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8"/>
          <p:cNvSpPr/>
          <p:nvPr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8"/>
          <p:cNvSpPr/>
          <p:nvPr/>
        </p:nvSpPr>
        <p:spPr>
          <a:xfrm flipH="1" rot="-5400000">
            <a:off x="10667432" y="5333432"/>
            <a:ext cx="1881641" cy="1167493"/>
          </a:xfrm>
          <a:custGeom>
            <a:rect b="b" l="l" r="r" t="t"/>
            <a:pathLst>
              <a:path extrusionOk="0" h="1167493" w="1881641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8"/>
          <p:cNvSpPr/>
          <p:nvPr/>
        </p:nvSpPr>
        <p:spPr>
          <a:xfrm flipH="1" rot="10800000">
            <a:off x="9857012" y="3651505"/>
            <a:ext cx="1325563" cy="1325563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8"/>
          <p:cNvSpPr/>
          <p:nvPr/>
        </p:nvSpPr>
        <p:spPr>
          <a:xfrm rot="10800000">
            <a:off x="9857013" y="4976359"/>
            <a:ext cx="1167494" cy="1881641"/>
          </a:xfrm>
          <a:custGeom>
            <a:rect b="b" l="l" r="r" t="t"/>
            <a:pathLst>
              <a:path extrusionOk="0" h="1881641" w="1167494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">
  <p:cSld name="End Slid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9"/>
          <p:cNvSpPr txBox="1"/>
          <p:nvPr>
            <p:ph type="ctrTitle"/>
          </p:nvPr>
        </p:nvSpPr>
        <p:spPr>
          <a:xfrm>
            <a:off x="1167494" y="1122363"/>
            <a:ext cx="6220278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b="1" sz="6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" type="subTitle"/>
          </p:nvPr>
        </p:nvSpPr>
        <p:spPr>
          <a:xfrm>
            <a:off x="1167493" y="3602038"/>
            <a:ext cx="6220277" cy="2247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99" name="Google Shape;99;p9"/>
          <p:cNvSpPr/>
          <p:nvPr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0" name="Google Shape;100;p9"/>
          <p:cNvGrpSpPr/>
          <p:nvPr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01" name="Google Shape;101;p9"/>
            <p:cNvSpPr/>
            <p:nvPr/>
          </p:nvSpPr>
          <p:spPr>
            <a:xfrm rot="-5400000">
              <a:off x="10667433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9"/>
            <p:cNvSpPr/>
            <p:nvPr/>
          </p:nvSpPr>
          <p:spPr>
            <a:xfrm flipH="1" rot="5400000">
              <a:off x="9499940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3" name="Google Shape;103;p9"/>
          <p:cNvSpPr/>
          <p:nvPr/>
        </p:nvSpPr>
        <p:spPr>
          <a:xfrm>
            <a:off x="0" y="-1"/>
            <a:ext cx="1167493" cy="1167493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9"/>
          <p:cNvSpPr/>
          <p:nvPr/>
        </p:nvSpPr>
        <p:spPr>
          <a:xfrm>
            <a:off x="10228214" y="-1"/>
            <a:ext cx="1963787" cy="3178856"/>
          </a:xfrm>
          <a:custGeom>
            <a:rect b="b" l="l" r="r" t="t"/>
            <a:pathLst>
              <a:path extrusionOk="0" h="3178856" w="1963787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 2">
  <p:cSld name="Chart 2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0"/>
          <p:cNvGrpSpPr/>
          <p:nvPr/>
        </p:nvGrpSpPr>
        <p:grpSpPr>
          <a:xfrm rot="-54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07" name="Google Shape;107;p10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0"/>
            <p:cNvSpPr/>
            <p:nvPr/>
          </p:nvSpPr>
          <p:spPr>
            <a:xfrm flipH="1" rot="5400000">
              <a:off x="7056329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9" name="Google Shape;109;p10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0"/>
          <p:cNvSpPr txBox="1"/>
          <p:nvPr>
            <p:ph idx="1" type="body"/>
          </p:nvPr>
        </p:nvSpPr>
        <p:spPr>
          <a:xfrm>
            <a:off x="1167493" y="2087563"/>
            <a:ext cx="9779182" cy="33668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10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396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6" name="Google Shape;166;p1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7" name="Google Shape;167;p15"/>
          <p:cNvSpPr txBox="1"/>
          <p:nvPr>
            <p:ph idx="10" type="dt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8" name="Google Shape;168;p15"/>
          <p:cNvSpPr txBox="1"/>
          <p:nvPr>
            <p:ph idx="11" type="ftr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9" name="Google Shape;169;p15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hyperlink" Target="https://docs.google.com/presentation/d/1VGJ_Fv0nmPETojH6It2cDq_F4xXxXy56uRAGbrciXS8/edit?usp=sharin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7"/>
          <p:cNvSpPr txBox="1"/>
          <p:nvPr>
            <p:ph type="ctrTitle"/>
          </p:nvPr>
        </p:nvSpPr>
        <p:spPr>
          <a:xfrm>
            <a:off x="1167493" y="1122363"/>
            <a:ext cx="7096933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/>
              <a:t>Preparing for Budget Development</a:t>
            </a:r>
            <a:endParaRPr/>
          </a:p>
        </p:txBody>
      </p:sp>
      <p:sp>
        <p:nvSpPr>
          <p:cNvPr id="244" name="Google Shape;244;p27"/>
          <p:cNvSpPr txBox="1"/>
          <p:nvPr>
            <p:ph idx="1" type="subTitle"/>
          </p:nvPr>
        </p:nvSpPr>
        <p:spPr>
          <a:xfrm>
            <a:off x="1167493" y="3602038"/>
            <a:ext cx="9500507" cy="806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GO Team Meeting #4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36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/>
              <a:t>Action on the</a:t>
            </a:r>
            <a:br>
              <a:rPr lang="en-US"/>
            </a:br>
            <a:r>
              <a:rPr lang="en-US"/>
              <a:t>Strategic Plan Priorities</a:t>
            </a:r>
            <a:endParaRPr/>
          </a:p>
        </p:txBody>
      </p:sp>
      <p:sp>
        <p:nvSpPr>
          <p:cNvPr id="325" name="Google Shape;325;p36"/>
          <p:cNvSpPr txBox="1"/>
          <p:nvPr>
            <p:ph idx="12" type="sldNum"/>
          </p:nvPr>
        </p:nvSpPr>
        <p:spPr>
          <a:xfrm>
            <a:off x="10206318" y="6356350"/>
            <a:ext cx="160468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26" name="Google Shape;326;p36"/>
          <p:cNvSpPr txBox="1"/>
          <p:nvPr>
            <p:ph idx="1" type="body"/>
          </p:nvPr>
        </p:nvSpPr>
        <p:spPr>
          <a:xfrm>
            <a:off x="1167492" y="2478025"/>
            <a:ext cx="8387988" cy="3703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None/>
            </a:pPr>
            <a:r>
              <a:rPr lang="en-US" sz="3200">
                <a:solidFill>
                  <a:srgbClr val="3F3F3F"/>
                </a:solidFill>
              </a:rPr>
              <a:t>The GO Team needs to </a:t>
            </a:r>
            <a:r>
              <a:rPr b="1" lang="en-US" sz="3200">
                <a:solidFill>
                  <a:schemeClr val="accent3"/>
                </a:solidFill>
              </a:rPr>
              <a:t>TAKE ACTION (vote)</a:t>
            </a:r>
            <a:r>
              <a:rPr lang="en-US" sz="3200">
                <a:solidFill>
                  <a:schemeClr val="accent3"/>
                </a:solidFill>
              </a:rPr>
              <a:t> </a:t>
            </a:r>
            <a:r>
              <a:rPr lang="en-US" sz="3200">
                <a:solidFill>
                  <a:srgbClr val="3F3F3F"/>
                </a:solidFill>
              </a:rPr>
              <a:t>on its ranked Strategic Plan Priorities. After the motion and a second, the GO Team may have additional discussion. Once discussion is concluded, the GO Team will vote.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37"/>
          <p:cNvSpPr txBox="1"/>
          <p:nvPr>
            <p:ph type="ctrTitle"/>
          </p:nvPr>
        </p:nvSpPr>
        <p:spPr>
          <a:xfrm>
            <a:off x="1087864" y="444281"/>
            <a:ext cx="7261525" cy="1176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Arial"/>
              <a:buNone/>
            </a:pPr>
            <a:r>
              <a:rPr b="1" lang="en-US">
                <a:solidFill>
                  <a:schemeClr val="accent2"/>
                </a:solidFill>
              </a:rPr>
              <a:t>Where we’re going</a:t>
            </a:r>
            <a:endParaRPr/>
          </a:p>
        </p:txBody>
      </p:sp>
      <p:sp>
        <p:nvSpPr>
          <p:cNvPr id="332" name="Google Shape;332;p37"/>
          <p:cNvSpPr txBox="1"/>
          <p:nvPr>
            <p:ph idx="1" type="subTitle"/>
          </p:nvPr>
        </p:nvSpPr>
        <p:spPr>
          <a:xfrm>
            <a:off x="1087865" y="1961198"/>
            <a:ext cx="6318776" cy="22541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At our next meeting we will begin the discussion of the 2023-2024 budget.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Let me or the Chair know of any additional information you need for our future discussion.</a:t>
            </a:r>
            <a:endParaRPr/>
          </a:p>
        </p:txBody>
      </p:sp>
      <p:sp>
        <p:nvSpPr>
          <p:cNvPr id="333" name="Google Shape;333;p37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38"/>
          <p:cNvSpPr txBox="1"/>
          <p:nvPr>
            <p:ph type="ctrTitle"/>
          </p:nvPr>
        </p:nvSpPr>
        <p:spPr>
          <a:xfrm>
            <a:off x="1167494" y="1122363"/>
            <a:ext cx="6220278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/>
              <a:t>Thank you</a:t>
            </a:r>
            <a:endParaRPr/>
          </a:p>
        </p:txBody>
      </p:sp>
      <p:sp>
        <p:nvSpPr>
          <p:cNvPr id="339" name="Google Shape;339;p38"/>
          <p:cNvSpPr txBox="1"/>
          <p:nvPr>
            <p:ph idx="4294967295" type="sldNum"/>
          </p:nvPr>
        </p:nvSpPr>
        <p:spPr>
          <a:xfrm>
            <a:off x="11341100" y="6356350"/>
            <a:ext cx="850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8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400"/>
              <a:buFont typeface="Arial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250" name="Google Shape;250;p28"/>
          <p:cNvSpPr txBox="1"/>
          <p:nvPr>
            <p:ph idx="1" type="body"/>
          </p:nvPr>
        </p:nvSpPr>
        <p:spPr>
          <a:xfrm>
            <a:off x="1167493" y="2017467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Fall ACES Presentation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Review of Strategic Plan and priorities progress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Preparing for the Budget Development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	</a:t>
            </a:r>
            <a:r>
              <a:rPr i="1" lang="en-US" sz="2400"/>
              <a:t>Rank Strategic Priorities</a:t>
            </a:r>
            <a:endParaRPr/>
          </a:p>
        </p:txBody>
      </p:sp>
      <p:sp>
        <p:nvSpPr>
          <p:cNvPr id="251" name="Google Shape;251;p28"/>
          <p:cNvSpPr txBox="1"/>
          <p:nvPr>
            <p:ph idx="4294967295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9"/>
          <p:cNvSpPr txBox="1"/>
          <p:nvPr/>
        </p:nvSpPr>
        <p:spPr>
          <a:xfrm>
            <a:off x="2233945" y="320116"/>
            <a:ext cx="4472555" cy="215440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4472C4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i="0" lang="en-US" sz="3200" u="none" cap="none" strike="noStrike">
                <a:solidFill>
                  <a:srgbClr val="ED7D31"/>
                </a:solidFill>
                <a:latin typeface="Arial"/>
                <a:ea typeface="Arial"/>
                <a:cs typeface="Arial"/>
                <a:sym typeface="Arial"/>
              </a:rPr>
              <a:t>ccountability</a:t>
            </a:r>
            <a:r>
              <a:rPr b="1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4472C4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r>
              <a:rPr b="1" i="0" lang="en-US" sz="3200" u="none" cap="none" strike="noStrike">
                <a:solidFill>
                  <a:srgbClr val="ED7D31"/>
                </a:solidFill>
                <a:latin typeface="Arial"/>
                <a:ea typeface="Arial"/>
                <a:cs typeface="Arial"/>
                <a:sym typeface="Arial"/>
              </a:rPr>
              <a:t>ollaboration</a:t>
            </a:r>
            <a:endParaRPr b="1" i="0" sz="3200" u="none" cap="none" strike="noStrike">
              <a:solidFill>
                <a:srgbClr val="ED7D3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4472C4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1" i="0" lang="en-US" sz="3200" u="none" cap="none" strike="noStrike">
                <a:solidFill>
                  <a:srgbClr val="ED7D31"/>
                </a:solidFill>
                <a:latin typeface="Arial"/>
                <a:ea typeface="Arial"/>
                <a:cs typeface="Arial"/>
                <a:sym typeface="Arial"/>
              </a:rPr>
              <a:t>quity</a:t>
            </a:r>
            <a:endParaRPr b="1" i="0" sz="3200" u="none" cap="none" strike="noStrike">
              <a:solidFill>
                <a:srgbClr val="ED7D3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rgbClr val="4472C4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b="1" i="0" lang="en-US" sz="3200" u="none" cap="none" strike="noStrike">
                <a:solidFill>
                  <a:srgbClr val="ED7D31"/>
                </a:solidFill>
                <a:latin typeface="Arial"/>
                <a:ea typeface="Arial"/>
                <a:cs typeface="Arial"/>
                <a:sym typeface="Arial"/>
              </a:rPr>
              <a:t>upport </a:t>
            </a:r>
            <a:endParaRPr b="1" i="0" sz="3200" u="none" cap="none" strike="noStrike">
              <a:solidFill>
                <a:srgbClr val="ED7D3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raphical user interface, application&#10;&#10;Description automatically generated" id="257" name="Google Shape;257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917821">
            <a:off x="646667" y="362828"/>
            <a:ext cx="1351583" cy="1968271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29"/>
          <p:cNvSpPr txBox="1"/>
          <p:nvPr/>
        </p:nvSpPr>
        <p:spPr>
          <a:xfrm>
            <a:off x="1636294" y="3157086"/>
            <a:ext cx="9567512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Fall 2022 ACES Presentation</a:t>
            </a:r>
            <a:endParaRPr/>
          </a:p>
        </p:txBody>
      </p:sp>
      <p:sp>
        <p:nvSpPr>
          <p:cNvPr id="259" name="Google Shape;259;p29"/>
          <p:cNvSpPr txBox="1"/>
          <p:nvPr/>
        </p:nvSpPr>
        <p:spPr>
          <a:xfrm>
            <a:off x="6297502" y="863541"/>
            <a:ext cx="4210500" cy="1477500"/>
          </a:xfrm>
          <a:prstGeom prst="rect">
            <a:avLst/>
          </a:prstGeom>
          <a:solidFill>
            <a:srgbClr val="FCF5D8"/>
          </a:solidFill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solidFill>
                  <a:schemeClr val="hlink"/>
                </a:solidFill>
                <a:hlinkClick r:id="rId4"/>
              </a:rPr>
              <a:t>https://docs.google.com/presentation/d/1VGJ_Fv0nmPETojH6It2cDq_F4xXxXy56uRAGbrciXS8/edit?usp=sharing</a:t>
            </a:r>
            <a:endParaRPr b="1" sz="1800" u="sng">
              <a:solidFill>
                <a:schemeClr val="accent4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 u="sng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0"/>
          <p:cNvSpPr txBox="1"/>
          <p:nvPr>
            <p:ph type="ctrTitle"/>
          </p:nvPr>
        </p:nvSpPr>
        <p:spPr>
          <a:xfrm>
            <a:off x="928212" y="2235200"/>
            <a:ext cx="6245912" cy="23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/>
              <a:t>Strategic Plan Progress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1"/>
          <p:cNvSpPr txBox="1"/>
          <p:nvPr/>
        </p:nvSpPr>
        <p:spPr>
          <a:xfrm>
            <a:off x="273808" y="1989514"/>
            <a:ext cx="2036100" cy="3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483869" lvl="0" marL="495933" marR="508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2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APS Strategic Priorities</a:t>
            </a:r>
            <a:endParaRPr b="1" i="1" sz="1200" u="none" cap="none" strike="noStrike">
              <a:solidFill>
                <a:srgbClr val="15151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83869" lvl="0" marL="495933" marR="5080" rtl="0"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b="1" i="1" lang="en-US" sz="12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&amp; Initiatives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31"/>
          <p:cNvSpPr txBox="1"/>
          <p:nvPr/>
        </p:nvSpPr>
        <p:spPr>
          <a:xfrm>
            <a:off x="4374037" y="100361"/>
            <a:ext cx="3481500" cy="28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</a:rPr>
              <a:t>Peyton Forest</a:t>
            </a:r>
            <a:endParaRPr b="0" i="0" sz="1800" u="none" cap="none" strike="noStrike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31"/>
          <p:cNvSpPr txBox="1"/>
          <p:nvPr/>
        </p:nvSpPr>
        <p:spPr>
          <a:xfrm>
            <a:off x="5658167" y="561597"/>
            <a:ext cx="875700" cy="1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2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SMART Goals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31"/>
          <p:cNvSpPr txBox="1"/>
          <p:nvPr/>
        </p:nvSpPr>
        <p:spPr>
          <a:xfrm>
            <a:off x="6783717" y="2086667"/>
            <a:ext cx="5163600" cy="1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2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School Strategies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1"/>
          <p:cNvSpPr txBox="1"/>
          <p:nvPr/>
        </p:nvSpPr>
        <p:spPr>
          <a:xfrm>
            <a:off x="857575" y="909000"/>
            <a:ext cx="1912500" cy="1082400"/>
          </a:xfrm>
          <a:prstGeom prst="rect">
            <a:avLst/>
          </a:prstGeom>
          <a:noFill/>
          <a:ln cap="flat" cmpd="sng" w="12700">
            <a:solidFill>
              <a:srgbClr val="A4A4A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71450" lvl="1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EB Garamond"/>
              <a:buChar char="•"/>
            </a:pPr>
            <a:r>
              <a:rPr b="1" lang="en-US" sz="110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By May 2023, students in grades 3-5 will increase ELA proficiency on GMAS from 14% to 19%.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31"/>
          <p:cNvSpPr txBox="1"/>
          <p:nvPr/>
        </p:nvSpPr>
        <p:spPr>
          <a:xfrm>
            <a:off x="4176650" y="907275"/>
            <a:ext cx="1912500" cy="1082400"/>
          </a:xfrm>
          <a:prstGeom prst="rect">
            <a:avLst/>
          </a:prstGeom>
          <a:noFill/>
          <a:ln cap="flat" cmpd="sng" w="12700">
            <a:solidFill>
              <a:srgbClr val="A4A4A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EB Garamond"/>
              <a:ea typeface="EB Garamond"/>
              <a:cs typeface="EB Garamond"/>
              <a:sym typeface="EB Garamond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10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By May 2023, students in grades 3-5 will increase Math  proficiency on GMAS from 14% to 19%.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31"/>
          <p:cNvSpPr txBox="1"/>
          <p:nvPr/>
        </p:nvSpPr>
        <p:spPr>
          <a:xfrm>
            <a:off x="6964929" y="907280"/>
            <a:ext cx="1912500" cy="938100"/>
          </a:xfrm>
          <a:prstGeom prst="rect">
            <a:avLst/>
          </a:prstGeom>
          <a:noFill/>
          <a:ln cap="flat" cmpd="sng" w="12700">
            <a:solidFill>
              <a:srgbClr val="A4A4A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100">
                <a:solidFill>
                  <a:schemeClr val="dk1"/>
                </a:solidFill>
                <a:latin typeface="EB Garamond"/>
                <a:ea typeface="EB Garamond"/>
                <a:cs typeface="EB Garamond"/>
                <a:sym typeface="EB Garamond"/>
              </a:rPr>
              <a:t>May 2023, K-5 attendance rate will improve from 89% to 95%.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894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31"/>
          <p:cNvSpPr txBox="1"/>
          <p:nvPr/>
        </p:nvSpPr>
        <p:spPr>
          <a:xfrm>
            <a:off x="2475798" y="2086668"/>
            <a:ext cx="4113000" cy="1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200" u="none" cap="none" strike="noStrik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rPr>
              <a:t>School Strategic Priorities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31"/>
          <p:cNvSpPr txBox="1"/>
          <p:nvPr/>
        </p:nvSpPr>
        <p:spPr>
          <a:xfrm>
            <a:off x="618189" y="139736"/>
            <a:ext cx="513600" cy="1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31"/>
          <p:cNvSpPr txBox="1"/>
          <p:nvPr/>
        </p:nvSpPr>
        <p:spPr>
          <a:xfrm>
            <a:off x="6751178" y="3498002"/>
            <a:ext cx="5260800" cy="899700"/>
          </a:xfrm>
          <a:prstGeom prst="rect">
            <a:avLst/>
          </a:prstGeom>
          <a:solidFill>
            <a:srgbClr val="BAF0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1.Provide monthly student attendance initiatives 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000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Provide monthly parent newsletters focused on attendance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000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Attendance team will contact by phone and in writing the parents of students with chronic absenteeism. 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Provide small group mental health interventions led by Counselor and through Hazel Health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SzPts val="1000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Provide daily SEL lessons 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Implement  District Personalized Learning Pathway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t/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31"/>
          <p:cNvSpPr txBox="1"/>
          <p:nvPr/>
        </p:nvSpPr>
        <p:spPr>
          <a:xfrm>
            <a:off x="6754603" y="2441253"/>
            <a:ext cx="5257200" cy="8997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1.Conduct personalized monthly student data meetings.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b="1"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small group instruction.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Implement daily phonemic awareness and phonics instruction (FUNdations &amp; Rollins Center).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Integrate writing across the curriculum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Use MAP data to guide student intervention groups.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Conduct 90 minutes of IB PL  monthly. 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31"/>
          <p:cNvSpPr txBox="1"/>
          <p:nvPr/>
        </p:nvSpPr>
        <p:spPr>
          <a:xfrm>
            <a:off x="6747387" y="4538932"/>
            <a:ext cx="5260800" cy="899700"/>
          </a:xfrm>
          <a:prstGeom prst="rect">
            <a:avLst/>
          </a:prstGeom>
          <a:solidFill>
            <a:srgbClr val="F8E3D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1.100% of staff will receive IBO Training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2.Increase the number of classroom teachers who are gifted endorsed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Implement cognitive development initiatives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Provide ongoing PL on SEL &amp; trauma-informed practices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31"/>
          <p:cNvSpPr txBox="1"/>
          <p:nvPr/>
        </p:nvSpPr>
        <p:spPr>
          <a:xfrm>
            <a:off x="6747387" y="5545718"/>
            <a:ext cx="5260800" cy="899700"/>
          </a:xfrm>
          <a:prstGeom prst="rect">
            <a:avLst/>
          </a:prstGeom>
          <a:solidFill>
            <a:srgbClr val="FCF5D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1.Maintain and active  Go Team each with clear goals and objectives for parent leadership.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Conduct monthly family engagement opportunities.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Employ effective communication between teachers and parents; Class Dojo and monthly parent letters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t/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31"/>
          <p:cNvSpPr txBox="1"/>
          <p:nvPr/>
        </p:nvSpPr>
        <p:spPr>
          <a:xfrm>
            <a:off x="2475798" y="2529372"/>
            <a:ext cx="4113000" cy="899700"/>
          </a:xfrm>
          <a:prstGeom prst="rect">
            <a:avLst/>
          </a:prstGeom>
          <a:noFill/>
          <a:ln cap="flat" cmpd="sng" w="19050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data to drive instruction and academic decisions. 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2. .</a:t>
            </a: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academic achievement in core subject areas.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Engage in monthly IB trainings for staff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31"/>
          <p:cNvSpPr txBox="1"/>
          <p:nvPr/>
        </p:nvSpPr>
        <p:spPr>
          <a:xfrm>
            <a:off x="2475798" y="3535418"/>
            <a:ext cx="4113000" cy="899700"/>
          </a:xfrm>
          <a:prstGeom prst="rect">
            <a:avLst/>
          </a:prstGeom>
          <a:noFill/>
          <a:ln cap="flat" cmpd="sng" w="19050">
            <a:solidFill>
              <a:srgbClr val="00627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Increase student attendance &amp; engagement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5.Implement a Whole-Child system of supports that integrates social-emotional learning, behavior, wellness, and comprehensive academic intervention plans</a:t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31"/>
          <p:cNvSpPr txBox="1"/>
          <p:nvPr/>
        </p:nvSpPr>
        <p:spPr>
          <a:xfrm>
            <a:off x="2463998" y="4435038"/>
            <a:ext cx="4113000" cy="867900"/>
          </a:xfrm>
          <a:prstGeom prst="rect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alibri"/>
              <a:buAutoNum type="arabicPeriod" startAt="6"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Build teacher capacity to support the core content knowledge emotional/behavioral needs of students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31"/>
          <p:cNvSpPr txBox="1"/>
          <p:nvPr/>
        </p:nvSpPr>
        <p:spPr>
          <a:xfrm>
            <a:off x="2458969" y="5568187"/>
            <a:ext cx="4113000" cy="899700"/>
          </a:xfrm>
          <a:prstGeom prst="rect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 Sustain family engagement that encourages positive relationships with the school and academic partnerships for children.  </a:t>
            </a:r>
            <a:r>
              <a:rPr b="1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31"/>
          <p:cNvSpPr txBox="1"/>
          <p:nvPr/>
        </p:nvSpPr>
        <p:spPr>
          <a:xfrm>
            <a:off x="273808" y="3535418"/>
            <a:ext cx="2036100" cy="899700"/>
          </a:xfrm>
          <a:prstGeom prst="rect">
            <a:avLst/>
          </a:prstGeom>
          <a:solidFill>
            <a:srgbClr val="00627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28270" lvl="0" marL="140335" marR="508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Building a Culture of</a:t>
            </a:r>
            <a:endParaRPr/>
          </a:p>
          <a:p>
            <a:pPr indent="-128270" lvl="0" marL="140335" marR="5080" rtl="0"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Student Support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8270" lvl="0" marL="155575" marR="15875" rtl="0" algn="ctr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Calibri"/>
              <a:buNone/>
            </a:pPr>
            <a:r>
              <a:rPr b="0" i="0" lang="en-US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Whole Child &amp; Intervention  Personalized Learning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31"/>
          <p:cNvSpPr txBox="1"/>
          <p:nvPr/>
        </p:nvSpPr>
        <p:spPr>
          <a:xfrm>
            <a:off x="273808" y="2483023"/>
            <a:ext cx="2036100" cy="9669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7145" marR="1079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Calibri"/>
              <a:buNone/>
            </a:pPr>
            <a:r>
              <a:rPr b="1" i="0" lang="en-US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Fostering Academic</a:t>
            </a:r>
            <a:endParaRPr/>
          </a:p>
          <a:p>
            <a:pPr indent="0" lvl="0" marL="17145" marR="10795" rtl="0" algn="ctr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Calibri"/>
              <a:buNone/>
            </a:pPr>
            <a:r>
              <a:rPr b="1" i="0" lang="en-US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Excellence for All</a:t>
            </a:r>
            <a:endParaRPr/>
          </a:p>
          <a:p>
            <a:pPr indent="0" lvl="0" marL="17145" marR="10795" rtl="0" algn="ctr">
              <a:lnSpc>
                <a:spcPct val="100000"/>
              </a:lnSpc>
              <a:spcBef>
                <a:spcPts val="105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Calibri"/>
              <a:buNone/>
            </a:pPr>
            <a:r>
              <a:rPr b="1" i="0" lang="en-US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5080" rtl="0" algn="ctr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FFFFFF"/>
              </a:buClr>
              <a:buSzPts val="900"/>
              <a:buFont typeface="Calibri"/>
              <a:buNone/>
            </a:pPr>
            <a:r>
              <a:rPr b="0" i="0" lang="en-US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Curriculum &amp; Instruction</a:t>
            </a:r>
            <a:endParaRPr/>
          </a:p>
          <a:p>
            <a:pPr indent="0" lvl="0" marL="12700" marR="5080" rtl="0" algn="ctr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FFFFFF"/>
              </a:buClr>
              <a:buSzPts val="900"/>
              <a:buFont typeface="Calibri"/>
              <a:buNone/>
            </a:pPr>
            <a:r>
              <a:rPr b="0" i="0" lang="en-US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Signature Program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31"/>
          <p:cNvSpPr txBox="1"/>
          <p:nvPr/>
        </p:nvSpPr>
        <p:spPr>
          <a:xfrm>
            <a:off x="257442" y="4570512"/>
            <a:ext cx="2036100" cy="889200"/>
          </a:xfrm>
          <a:prstGeom prst="rect">
            <a:avLst/>
          </a:prstGeom>
          <a:solidFill>
            <a:srgbClr val="A35C1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25119" lvl="0" marL="337185" marR="508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Equipping &amp; Empowering</a:t>
            </a:r>
            <a:endParaRPr/>
          </a:p>
          <a:p>
            <a:pPr indent="-325119" lvl="0" marL="337185" marR="5080" rtl="0"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Leaders &amp; Staff</a:t>
            </a:r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25119" lvl="0" marL="337185" marR="5080" rtl="0"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Calibri"/>
              <a:buNone/>
            </a:pPr>
            <a:r>
              <a:rPr b="0" i="0" lang="en-US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Strategic Staff Support</a:t>
            </a:r>
            <a:endParaRPr/>
          </a:p>
          <a:p>
            <a:pPr indent="-325119" lvl="0" marL="337185" marR="5080" rtl="0"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Calibri"/>
              <a:buNone/>
            </a:pPr>
            <a:r>
              <a:rPr b="0" i="0" lang="en-US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Equitable Resource Allocation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31"/>
          <p:cNvSpPr txBox="1"/>
          <p:nvPr/>
        </p:nvSpPr>
        <p:spPr>
          <a:xfrm>
            <a:off x="273808" y="5568189"/>
            <a:ext cx="2036100" cy="915300"/>
          </a:xfrm>
          <a:prstGeom prst="rect">
            <a:avLst/>
          </a:prstGeom>
          <a:solidFill>
            <a:srgbClr val="DBB10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67640" lvl="0" marL="180340" marR="13652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Calibri"/>
              <a:buNone/>
            </a:pPr>
            <a:r>
              <a:rPr b="1" i="0" lang="en-US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Creating a System of  School Support</a:t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3815" marR="0" rtl="0" algn="ctr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Calibri"/>
              <a:buNone/>
            </a:pPr>
            <a:r>
              <a:rPr b="0" i="0" lang="en-US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Strategic Staff Support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254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Calibri"/>
              <a:buNone/>
            </a:pPr>
            <a:r>
              <a:rPr b="0" i="0" lang="en-US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Equitable Resource Allocation</a:t>
            </a:r>
            <a:endParaRPr b="0" i="0" sz="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2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/>
              <a:t>Action on the Updated Strategic Plan</a:t>
            </a:r>
            <a:endParaRPr/>
          </a:p>
        </p:txBody>
      </p:sp>
      <p:sp>
        <p:nvSpPr>
          <p:cNvPr id="295" name="Google Shape;295;p32"/>
          <p:cNvSpPr txBox="1"/>
          <p:nvPr>
            <p:ph idx="12" type="sldNum"/>
          </p:nvPr>
        </p:nvSpPr>
        <p:spPr>
          <a:xfrm>
            <a:off x="10206318" y="6356350"/>
            <a:ext cx="160468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6" name="Google Shape;296;p32"/>
          <p:cNvSpPr txBox="1"/>
          <p:nvPr>
            <p:ph idx="1" type="body"/>
          </p:nvPr>
        </p:nvSpPr>
        <p:spPr>
          <a:xfrm>
            <a:off x="1167492" y="2478025"/>
            <a:ext cx="8387988" cy="3703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None/>
            </a:pPr>
            <a:r>
              <a:rPr lang="en-US" sz="3200">
                <a:solidFill>
                  <a:srgbClr val="3F3F3F"/>
                </a:solidFill>
              </a:rPr>
              <a:t>The GO Team needs to </a:t>
            </a:r>
            <a:r>
              <a:rPr b="1" lang="en-US" sz="3200">
                <a:solidFill>
                  <a:schemeClr val="accent3"/>
                </a:solidFill>
              </a:rPr>
              <a:t>TAKE ACTION (vote)</a:t>
            </a:r>
            <a:r>
              <a:rPr lang="en-US" sz="3200">
                <a:solidFill>
                  <a:schemeClr val="accent3"/>
                </a:solidFill>
              </a:rPr>
              <a:t> </a:t>
            </a:r>
            <a:r>
              <a:rPr lang="en-US" sz="3200">
                <a:solidFill>
                  <a:srgbClr val="3F3F3F"/>
                </a:solidFill>
              </a:rPr>
              <a:t>on its updated Strategic Plan. After the motion and a second, the GO Team may have additional discussion. Once discussion is concluded, the GO Team will vote.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3"/>
          <p:cNvSpPr txBox="1"/>
          <p:nvPr>
            <p:ph type="ctrTitle"/>
          </p:nvPr>
        </p:nvSpPr>
        <p:spPr>
          <a:xfrm>
            <a:off x="210312" y="2235200"/>
            <a:ext cx="7232904" cy="23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/>
              <a:t>Preparing for</a:t>
            </a:r>
            <a:br>
              <a:rPr lang="en-US"/>
            </a:br>
            <a:r>
              <a:rPr lang="en-US"/>
              <a:t>Budget Development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4"/>
          <p:cNvSpPr txBox="1"/>
          <p:nvPr>
            <p:ph idx="12" type="sldNum"/>
          </p:nvPr>
        </p:nvSpPr>
        <p:spPr>
          <a:xfrm>
            <a:off x="8332334" y="6356350"/>
            <a:ext cx="11674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7" name="Google Shape;307;p34"/>
          <p:cNvSpPr txBox="1"/>
          <p:nvPr/>
        </p:nvSpPr>
        <p:spPr>
          <a:xfrm>
            <a:off x="207304" y="37924"/>
            <a:ext cx="7854695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Discussion</a:t>
            </a:r>
            <a:endParaRPr/>
          </a:p>
        </p:txBody>
      </p:sp>
      <p:sp>
        <p:nvSpPr>
          <p:cNvPr id="308" name="Google Shape;308;p34"/>
          <p:cNvSpPr txBox="1"/>
          <p:nvPr/>
        </p:nvSpPr>
        <p:spPr>
          <a:xfrm>
            <a:off x="960120" y="1474619"/>
            <a:ext cx="7854696" cy="4401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Strategic Plan Priority Ranking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In preparation for the 2023-2024 Budget Development (January–March 2023), the GO Team needs to rank its Strategic Plan Priorities. Use the next slide to capture the priority ranking.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5"/>
          <p:cNvSpPr txBox="1"/>
          <p:nvPr/>
        </p:nvSpPr>
        <p:spPr>
          <a:xfrm>
            <a:off x="68365" y="76912"/>
            <a:ext cx="8289421" cy="1700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Arial"/>
              <a:buNone/>
            </a:pPr>
            <a:r>
              <a:rPr b="1" lang="en-US" sz="6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Strategic Plan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Arial"/>
              <a:buNone/>
            </a:pPr>
            <a:r>
              <a:rPr b="1" lang="en-US" sz="6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Priority Ranking</a:t>
            </a:r>
            <a:endParaRPr/>
          </a:p>
        </p:txBody>
      </p:sp>
      <p:sp>
        <p:nvSpPr>
          <p:cNvPr id="314" name="Google Shape;314;p35"/>
          <p:cNvSpPr txBox="1"/>
          <p:nvPr/>
        </p:nvSpPr>
        <p:spPr>
          <a:xfrm>
            <a:off x="470017" y="2144995"/>
            <a:ext cx="74861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35"/>
          <p:cNvSpPr txBox="1"/>
          <p:nvPr/>
        </p:nvSpPr>
        <p:spPr>
          <a:xfrm>
            <a:off x="1351901" y="1775663"/>
            <a:ext cx="606247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Insert the school’s priorities from Higher to Lower</a:t>
            </a:r>
            <a:endParaRPr/>
          </a:p>
        </p:txBody>
      </p:sp>
      <p:sp>
        <p:nvSpPr>
          <p:cNvPr id="316" name="Google Shape;316;p35"/>
          <p:cNvSpPr txBox="1"/>
          <p:nvPr/>
        </p:nvSpPr>
        <p:spPr>
          <a:xfrm>
            <a:off x="1143649" y="2512465"/>
            <a:ext cx="699233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17" name="Google Shape;317;p35"/>
          <p:cNvSpPr/>
          <p:nvPr/>
        </p:nvSpPr>
        <p:spPr>
          <a:xfrm>
            <a:off x="392649" y="2587752"/>
            <a:ext cx="502920" cy="3538728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54144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35"/>
          <p:cNvSpPr txBox="1"/>
          <p:nvPr/>
        </p:nvSpPr>
        <p:spPr>
          <a:xfrm>
            <a:off x="260029" y="2263641"/>
            <a:ext cx="76815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Higher</a:t>
            </a:r>
            <a:endParaRPr/>
          </a:p>
        </p:txBody>
      </p:sp>
      <p:sp>
        <p:nvSpPr>
          <p:cNvPr id="319" name="Google Shape;319;p35"/>
          <p:cNvSpPr txBox="1"/>
          <p:nvPr/>
        </p:nvSpPr>
        <p:spPr>
          <a:xfrm>
            <a:off x="285003" y="6126480"/>
            <a:ext cx="71821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Lower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APS 4">
      <a:dk1>
        <a:srgbClr val="000000"/>
      </a:dk1>
      <a:lt1>
        <a:srgbClr val="FFFFFF"/>
      </a:lt1>
      <a:dk2>
        <a:srgbClr val="0083A9"/>
      </a:dk2>
      <a:lt2>
        <a:srgbClr val="E7E6E6"/>
      </a:lt2>
      <a:accent1>
        <a:srgbClr val="F3CF45"/>
      </a:accent1>
      <a:accent2>
        <a:srgbClr val="D47B22"/>
      </a:accent2>
      <a:accent3>
        <a:srgbClr val="0083A9"/>
      </a:accent3>
      <a:accent4>
        <a:srgbClr val="A92A91"/>
      </a:accent4>
      <a:accent5>
        <a:srgbClr val="595B5D"/>
      </a:accent5>
      <a:accent6>
        <a:srgbClr val="159839"/>
      </a:accent6>
      <a:hlink>
        <a:srgbClr val="D47B22"/>
      </a:hlink>
      <a:folHlink>
        <a:srgbClr val="15983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APS 6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A91A92"/>
      </a:accent1>
      <a:accent2>
        <a:srgbClr val="DA7B22"/>
      </a:accent2>
      <a:accent3>
        <a:srgbClr val="A5A5A5"/>
      </a:accent3>
      <a:accent4>
        <a:srgbClr val="F3CF45"/>
      </a:accent4>
      <a:accent5>
        <a:srgbClr val="0083A9"/>
      </a:accent5>
      <a:accent6>
        <a:srgbClr val="70AD47"/>
      </a:accent6>
      <a:hlink>
        <a:srgbClr val="0083A9"/>
      </a:hlink>
      <a:folHlink>
        <a:srgbClr val="DA7B2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